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34"/>
  </p:notesMasterIdLst>
  <p:sldIdLst>
    <p:sldId id="46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4" r:id="rId31"/>
    <p:sldId id="286" r:id="rId32"/>
    <p:sldId id="287" r:id="rId3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Helvetica Neue" panose="02000503000000020004" pitchFamily="2" charset="0"/>
      <p:regular r:id="rId39"/>
      <p:bold r:id="rId40"/>
      <p:italic r:id="rId41"/>
      <p:boldItalic r:id="rId42"/>
    </p:embeddedFont>
    <p:embeddedFont>
      <p:font typeface="Helvetica Neue Light" panose="02000403000000020004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DCD8AC-A44D-4146-B41F-79325263C1A0}">
  <a:tblStyle styleId="{B8DCD8AC-A44D-4146-B41F-79325263C1A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0"/>
    <p:restoredTop sz="94631"/>
  </p:normalViewPr>
  <p:slideViewPr>
    <p:cSldViewPr snapToGrid="0">
      <p:cViewPr varScale="1">
        <p:scale>
          <a:sx n="97" d="100"/>
          <a:sy n="97" d="100"/>
        </p:scale>
        <p:origin x="157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an informatician’s view of epigenetics: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NUCLEOSOME: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Chromatin = complex of DNA and nuclear proteins.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DNA is condensed by being wrapped around HISTONES = nuclear proteins.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repeating DNA/Histone complex (8 proteins) = NUCLEOSOME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Tightly packed chromatin = heterochromatin = harder for DNA binding proteins to access DNA.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Loosely packed = euchromatin = DNA accessible for transcription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TF: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Transcription factors are proteins that bind to DNA (in euchromatin) to regulate expression via a variety of mechanisms: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stabilize or block binding of RNA Pol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Modify histones to make it bind to DNA more weakly / more strongly, making it more or less accessible to transcription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 modification to histon proteins (methylation, acetylation) can alter structure of chromatin =&gt; more transcriptional activation or repression.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Recruit other proteins into a complex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DNAS1 Hypersensitive site.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DNaseI is an endonuclease. It will degrade DNA more readily at open chromatin regions, which also should coincide with where TFs are binding.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Region Enriched by CHIP: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 in one sentence will enrich and sequence open chromatin regions where TFs are binding.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here is the actual KNOWLEDGE of the transcriptional effect of any particular histone mod.</a:t>
            </a:r>
            <a:endParaRPr/>
          </a:p>
        </p:txBody>
      </p:sp>
      <p:sp>
        <p:nvSpPr>
          <p:cNvPr id="174" name="Google Shape;174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now I turn to desired experimental conditions: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are simply relayed to me by a biologist (Dan Gaffney) so I will relay them to you!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sure your antibodies are of high quality!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 you have enough cells!</a:t>
            </a: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that you cross-link DNA and protein for long enough!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that you shear to get the right fragment size:</a:t>
            </a:r>
            <a:endParaRPr/>
          </a:p>
        </p:txBody>
      </p:sp>
      <p:sp>
        <p:nvSpPr>
          <p:cNvPr id="181" name="Google Shape;181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check the fragment size with bioanalyser: you want 150-400bp fragments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 alignment: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of read length on SE/PE on alignment rates: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Longer SE read aligns more unique better than short SE read (increase from 50=&gt;75, say)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Paired more unqiue than single, IF read length is constant. BUT if you make the PE longer, THEN align rate drops off: drop in quality at 3’ end.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Longer reads: better coverage over repetetive regions.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 design: better coverage over repetetive regions.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numbers: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 more than SE (approx. 10^5 peaks) – because more reads!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 length: no impact on numbers of peaks.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 =&gt; better IDR</a:t>
            </a:r>
            <a:endParaRPr/>
          </a:p>
        </p:txBody>
      </p:sp>
      <p:sp>
        <p:nvSpPr>
          <p:cNvPr id="188" name="Google Shape;188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Turn to two checks of CHIPSeq signal: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S/N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sp>
        <p:nvSpPr>
          <p:cNvPr id="196" name="Google Shape;196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is sequenced DNA which has bound to the protein you want.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 is DNA that you don’t want also being included in the sequencing.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may be because you pull down protein you weren’t expecting which is also cross-linked.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it’s an indicaition of whether your antibody is specific enough. </a:t>
            </a:r>
            <a:endParaRPr/>
          </a:p>
        </p:txBody>
      </p:sp>
      <p:sp>
        <p:nvSpPr>
          <p:cNvPr id="203" name="Google Shape;203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b/g is an indication of S/N – put up two examples, one of low b/g and one of high b/g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in real life, this shows many different tracks: you can see the high-bg (noise) tracks</a:t>
            </a:r>
            <a:endParaRPr/>
          </a:p>
        </p:txBody>
      </p:sp>
      <p:sp>
        <p:nvSpPr>
          <p:cNvPr id="263" name="Google Shape;263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CUT measure of success of IP.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So, generally, once way of checking how good your peaks are relative to the b/g is to check Fragments in Peaks, relative to total # of all fragments: this should be &gt;1%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an ENCODE guideline.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Generally, FRIP increases linearly with numbers of called peaks. </a:t>
            </a: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FRIP works when there are ~thousands – 10’s thousands of called sites.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Empirically: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use FRIP to compare performance of the SAME antibody in different conditions / cell lines.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Protein of interest is CROSS-LINKED with DNA site it binds to using formaldehyde fixation.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Cells are lysed and DNA is sheared =&gt; small (&lt;=1k) double-stranded chunks of DNA, including DNA in a Protein / DNA complex.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 antibody specific to POI is used to bind to protein and then filter out ONLY the bound antibody-protein-DNA-complex. Purify either with attaching AB to solid surface, or magnetic beads.</a:t>
            </a:r>
            <a:endParaRPr/>
          </a:p>
          <a:p>
            <a:pPr marL="685800" marR="0" lvl="1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you can tag the POI and use an antibody against the tag, or use an AB against native protein.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Reverse cross-linking of protein to DNA, convert to single-strand DNA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Sequence the SS DNA.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 out where the peaks of the sequences are</a:t>
            </a:r>
            <a:endParaRPr/>
          </a:p>
          <a:p>
            <a:pPr marL="228600" marR="0" lvl="0" indent="-152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3" name="Google Shape;34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Goal: obtain &gt; 10m reads per replicate.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Complexity metric: fraction of nonredundant mapped reads = NRF =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#number of unique positions in genome / total number of reads.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Want NRF &gt;= 0.8 for 10 million uniquely mapped reads.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7" name="Google Shape;397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INPUT to a peak caller is: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Trreatment bam file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 bam file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4" name="Google Shape;40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the outputs?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are fold-changes from a MACs run.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Notice that the size of the peaks are different from sample to sample: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Transfacs are sharp,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POL2 is low and spread out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H3K36m3 – medium size broad peaks: transcription elong over gene body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H3K27m3 – Polycomb repressor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1" name="Google Shape;411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result of sequencing the fragments of DNA which were cross-linked to a protein-of-interest are a set of sequence fragments!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expect those fragements to be concentrated to where the proteins were binding, and indeed, if you look for the pileups of fragments, you’ll find them co-located with proteins.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the results of many different CHIPSeq runs, showing peaks in the region of Oct4: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transcription factors, mediators, cohesins, CTCF: these have relatively narrow peaks compared to the Pol and TBP peaks: they are broad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a wide range of proteins that bind to DNA, and they have different binding profiles.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you put them next to each other, you can see the differences: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TF: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Transcription factors are proteins that bind to DNA (in euchromatin) to regulate expression via a variety of mechanisms: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stabilize or block binding of RNA Pol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Modify histones to make it bind to DNA more weakly / more strongly, making it more or less accessible to transcription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 modification to histon proteins (methylation, acetylation) can alter structure of chromatin =&gt; more transcriptional activation or repression.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Recruit other proteins into a complex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you expect narrow peaks around the 5’ TSS, and indeed this is what we’re seeing.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sorts of peaks are around the TSS. Other proteins are are not necc. clustered around TSS.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Mediator: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MED1, MED12: transmit signals from the TF to the Polymerase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Cohesin: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responsible for sister chromatid cohesion.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CTCF: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it does _everything_. regulates the 3D structure of chromatin. Can act as a transcriptional activator or repressor.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Pol2, TATABindingProtein.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Big signals.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HISTONES: proteins forming the nucleosome.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histone / DNA interaction is critical in determining whether the chromatin is open or closed.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code hypothesis: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Chromatin / DNA interactions are guided by combinations of histone mods.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a histone mod?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a number of different histone proteins (subtypes of the family H1 – H4) which form the nucleosome. Mods to residues in the H3 and H4 family are the best understood.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get antibodies against </a:t>
            </a: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specific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modifications, so you can do chipseq to localize on the genome WHICH mods are in effect  in particular cell types and states.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Result: There is a catalog of possible mods, and their significance.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here is the actual KNOWLEDGE of the transcriptional effect of any particular histone mod.</a:t>
            </a:r>
            <a:endParaRPr/>
          </a:p>
        </p:txBody>
      </p:sp>
      <p:sp>
        <p:nvSpPr>
          <p:cNvPr id="147" name="Google Shape;147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first, a quick review of some epigenetic terminology: this will help with the table that’s about to come…</a:t>
            </a:r>
            <a:endParaRPr/>
          </a:p>
        </p:txBody>
      </p:sp>
      <p:sp>
        <p:nvSpPr>
          <p:cNvPr id="154" name="Google Shape;154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Given those terms, I can put up a table like this.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right table is a set of regulatory CLASSES, which were found by taking 9 cell types with CHIPSEQ for 9 different kinds of epigenetic mod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scanning across the genome, classifying the genome ab-initio into these groups.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table shows the evidence that these classes of histone mods are distinct.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actual function of the groups was bolted on afterwards by just knowing what each of these histone mods did.</a:t>
            </a:r>
            <a:endParaRPr/>
          </a:p>
        </p:txBody>
      </p:sp>
      <p:sp>
        <p:nvSpPr>
          <p:cNvPr id="161" name="Google Shape;161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mailto:amedina@liigh.unam.mx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4;p4">
            <a:extLst>
              <a:ext uri="{FF2B5EF4-FFF2-40B4-BE49-F238E27FC236}">
                <a16:creationId xmlns:a16="http://schemas.microsoft.com/office/drawing/2014/main" id="{F10726D6-ACA4-FE42-B00A-E354514D6897}"/>
              </a:ext>
            </a:extLst>
          </p:cNvPr>
          <p:cNvSpPr txBox="1">
            <a:spLocks/>
          </p:cNvSpPr>
          <p:nvPr/>
        </p:nvSpPr>
        <p:spPr>
          <a:xfrm>
            <a:off x="292474" y="1877501"/>
            <a:ext cx="6794125" cy="132811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Presented by: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600" b="1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Alejandra Eugenia Medina Rivera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600" b="1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Laboratorio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Internacional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de 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Investigación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sobre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el 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Genoma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Humano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Universidad Nacional 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Autónoma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de México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400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amedina@liigh.unam.mx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@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AleMedinaRivera</a:t>
            </a:r>
            <a:endParaRPr lang="en-GB" sz="1400" dirty="0">
              <a:solidFill>
                <a:srgbClr val="01189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600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Based on materials by: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Daniel Gaffney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600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024C5B-F71A-4D4A-B2EF-9F746B2B1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5063" y="3467380"/>
            <a:ext cx="362804" cy="272103"/>
          </a:xfrm>
          <a:prstGeom prst="rect">
            <a:avLst/>
          </a:prstGeom>
        </p:spPr>
      </p:pic>
      <p:sp>
        <p:nvSpPr>
          <p:cNvPr id="16" name="Google Shape;33;p4">
            <a:extLst>
              <a:ext uri="{FF2B5EF4-FFF2-40B4-BE49-F238E27FC236}">
                <a16:creationId xmlns:a16="http://schemas.microsoft.com/office/drawing/2014/main" id="{169DAAC3-74E7-8A48-8E6A-7B8CC4EEA046}"/>
              </a:ext>
            </a:extLst>
          </p:cNvPr>
          <p:cNvSpPr txBox="1">
            <a:spLocks/>
          </p:cNvSpPr>
          <p:nvPr/>
        </p:nvSpPr>
        <p:spPr>
          <a:xfrm>
            <a:off x="59076" y="68278"/>
            <a:ext cx="9000161" cy="988245"/>
          </a:xfrm>
          <a:prstGeom prst="rect">
            <a:avLst/>
          </a:prstGeom>
          <a:solidFill>
            <a:srgbClr val="4421D6"/>
          </a:solidFill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Module 9: </a:t>
            </a:r>
            <a:r>
              <a:rPr lang="en-US" sz="2800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ChIP</a:t>
            </a:r>
            <a:r>
              <a:rPr lang="en-US" sz="2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-sequencing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F10764-BDBD-0D4F-B206-46A10EE9A829}"/>
              </a:ext>
            </a:extLst>
          </p:cNvPr>
          <p:cNvSpPr/>
          <p:nvPr/>
        </p:nvSpPr>
        <p:spPr>
          <a:xfrm>
            <a:off x="71920" y="6648532"/>
            <a:ext cx="9000161" cy="141190"/>
          </a:xfrm>
          <a:prstGeom prst="rect">
            <a:avLst/>
          </a:prstGeom>
          <a:solidFill>
            <a:srgbClr val="442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86C440-9D4B-DE4C-904A-56D925116B91}"/>
              </a:ext>
            </a:extLst>
          </p:cNvPr>
          <p:cNvCxnSpPr>
            <a:cxnSpLocks/>
          </p:cNvCxnSpPr>
          <p:nvPr/>
        </p:nvCxnSpPr>
        <p:spPr>
          <a:xfrm>
            <a:off x="71920" y="5477650"/>
            <a:ext cx="8857714" cy="0"/>
          </a:xfrm>
          <a:prstGeom prst="line">
            <a:avLst/>
          </a:prstGeom>
          <a:ln>
            <a:solidFill>
              <a:srgbClr val="4421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69E79EB7-0370-E445-9543-5D2045333BC2}"/>
              </a:ext>
            </a:extLst>
          </p:cNvPr>
          <p:cNvSpPr txBox="1">
            <a:spLocks/>
          </p:cNvSpPr>
          <p:nvPr/>
        </p:nvSpPr>
        <p:spPr>
          <a:xfrm>
            <a:off x="2969225" y="4745706"/>
            <a:ext cx="5960409" cy="69084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r>
              <a:rPr lang="en-US" sz="1800" b="1" dirty="0">
                <a:solidFill>
                  <a:srgbClr val="011893"/>
                </a:solidFill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Next Generation Sequencing Bioinformatics Course </a:t>
            </a: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r>
              <a:rPr lang="en-US" sz="1800" dirty="0">
                <a:solidFill>
                  <a:srgbClr val="011893"/>
                </a:solidFill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18-22 January 2021 - Santiago - Chile</a:t>
            </a: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endParaRPr lang="en-US" sz="1800" dirty="0">
              <a:solidFill>
                <a:srgbClr val="011893"/>
              </a:solidFill>
              <a:latin typeface="Arial" panose="020B0604020202020204" pitchFamily="34" charset="0"/>
              <a:ea typeface="Helvetica Neue" charset="0"/>
              <a:cs typeface="Arial" panose="020B0604020202020204" pitchFamily="34" charset="0"/>
            </a:endParaRP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endParaRPr lang="en-US" sz="1600" dirty="0">
              <a:solidFill>
                <a:srgbClr val="011893"/>
              </a:solidFill>
              <a:latin typeface="Arial" panose="020B0604020202020204" pitchFamily="34" charset="0"/>
              <a:ea typeface="Helvetica Neue" charset="0"/>
              <a:cs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08449EE-8B68-0644-BE70-6B8797AAA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48" y="5518746"/>
            <a:ext cx="818012" cy="11002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48DFA4E-4156-C04C-94B7-3DA7BABFE7B9}"/>
              </a:ext>
            </a:extLst>
          </p:cNvPr>
          <p:cNvSpPr txBox="1"/>
          <p:nvPr/>
        </p:nvSpPr>
        <p:spPr>
          <a:xfrm>
            <a:off x="1166660" y="5780511"/>
            <a:ext cx="20168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100" dirty="0">
                <a:solidFill>
                  <a:srgbClr val="011893"/>
                </a:solidFill>
                <a:latin typeface="Helvetica" pitchFamily="2" charset="0"/>
              </a:rPr>
              <a:t>FACULTAD DE </a:t>
            </a:r>
          </a:p>
          <a:p>
            <a:r>
              <a:rPr lang="sv-SE" sz="1100" dirty="0">
                <a:solidFill>
                  <a:srgbClr val="011893"/>
                </a:solidFill>
                <a:latin typeface="Helvetica" pitchFamily="2" charset="0"/>
              </a:rPr>
              <a:t>CIENCIAS BIOLOGICAS</a:t>
            </a:r>
          </a:p>
          <a:p>
            <a:r>
              <a:rPr lang="sv-SE" sz="1100" dirty="0">
                <a:solidFill>
                  <a:srgbClr val="011893"/>
                </a:solidFill>
                <a:latin typeface="Helvetica" pitchFamily="2" charset="0"/>
              </a:rPr>
              <a:t>PONTIFICIA UNIVERSIDAD CATÓLICA DE CHILE</a:t>
            </a:r>
          </a:p>
        </p:txBody>
      </p:sp>
      <p:pic>
        <p:nvPicPr>
          <p:cNvPr id="22" name="Picture 2" descr="Online courses from Wellcome Genome Campus Advanced Courses and Scientific  Confe">
            <a:extLst>
              <a:ext uri="{FF2B5EF4-FFF2-40B4-BE49-F238E27FC236}">
                <a16:creationId xmlns:a16="http://schemas.microsoft.com/office/drawing/2014/main" id="{5F8095CC-C1AF-3440-9E3F-7BCA6744D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935" y="5558394"/>
            <a:ext cx="2093877" cy="1020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3934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>
            <a:spLocks noGrp="1"/>
          </p:cNvSpPr>
          <p:nvPr>
            <p:ph type="title"/>
          </p:nvPr>
        </p:nvSpPr>
        <p:spPr>
          <a:xfrm>
            <a:off x="466344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histone code </a:t>
            </a:r>
            <a:endParaRPr/>
          </a:p>
        </p:txBody>
      </p:sp>
      <p:pic>
        <p:nvPicPr>
          <p:cNvPr id="164" name="Google Shape;164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78394" y="2529905"/>
            <a:ext cx="3934151" cy="3510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6053" y="2837023"/>
            <a:ext cx="2000646" cy="326031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2"/>
          <p:cNvSpPr txBox="1"/>
          <p:nvPr/>
        </p:nvSpPr>
        <p:spPr>
          <a:xfrm>
            <a:off x="170384" y="2160573"/>
            <a:ext cx="16941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Ernst </a:t>
            </a:r>
            <a:r>
              <a:rPr lang="en-US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 al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2011</a:t>
            </a:r>
            <a:r>
              <a:rPr lang="en-US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5802609" y="821682"/>
            <a:ext cx="3268239" cy="2031325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First: create these categories by  applying HMM classifying stretches of genome to combined peak data: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 cell lines x 9 chromatin marks. Apply functional interpretation after categories are created.</a:t>
            </a:r>
            <a:endParaRPr/>
          </a:p>
        </p:txBody>
      </p:sp>
      <p:sp>
        <p:nvSpPr>
          <p:cNvPr id="168" name="Google Shape;168;p22"/>
          <p:cNvSpPr/>
          <p:nvPr/>
        </p:nvSpPr>
        <p:spPr>
          <a:xfrm rot="2744264">
            <a:off x="7836699" y="2837023"/>
            <a:ext cx="325848" cy="596743"/>
          </a:xfrm>
          <a:prstGeom prst="down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2"/>
          <p:cNvSpPr/>
          <p:nvPr/>
        </p:nvSpPr>
        <p:spPr>
          <a:xfrm>
            <a:off x="3356832" y="2037723"/>
            <a:ext cx="325848" cy="596743"/>
          </a:xfrm>
          <a:prstGeom prst="down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2"/>
          <p:cNvSpPr txBox="1"/>
          <p:nvPr/>
        </p:nvSpPr>
        <p:spPr>
          <a:xfrm>
            <a:off x="1614657" y="1130792"/>
            <a:ext cx="3268239" cy="92333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Then: go back and ask what fraction of classified regions contain peaks of a given type.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Google Shape;176;p23"/>
          <p:cNvGraphicFramePr/>
          <p:nvPr/>
        </p:nvGraphicFramePr>
        <p:xfrm>
          <a:off x="625222" y="1044574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{B8DCD8AC-A44D-4146-B41F-79325263C1A0}</a:tableStyleId>
              </a:tblPr>
              <a:tblGrid>
                <a:gridCol w="2553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Histone mark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Candidate State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Interpretation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H3K9me2,3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Silenced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Inactive/poised promoter, polycomb repressed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Downregulation of nearby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H3K36me3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Actively transcribed gene bodies.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H4K20me1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activation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H3K4me1,2,3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Promoter of active genes 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promoter/strong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transcription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Switch from transcription initiation to elongation.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77" name="Google Shape;177;p23"/>
          <p:cNvSpPr txBox="1">
            <a:spLocks noGrp="1"/>
          </p:cNvSpPr>
          <p:nvPr>
            <p:ph type="title"/>
          </p:nvPr>
        </p:nvSpPr>
        <p:spPr>
          <a:xfrm>
            <a:off x="466344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mark cheat sheet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US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experimental considerations</a:t>
            </a:r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Antibody quality: 60% of antibodies not high enough quality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Numbers of cells: 2-3M recommended, more for TFs (5-10M)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Crosslinking time: ~10 mins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Shearing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Shearing</a:t>
            </a:r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body" idx="1"/>
          </p:nvPr>
        </p:nvSpPr>
        <p:spPr>
          <a:xfrm>
            <a:off x="457200" y="4044838"/>
            <a:ext cx="8229600" cy="208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Aim for fragments in 150-400bp range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Efficiency varies by cell type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Optimise by varying number of shearing cycles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Run input samples on Bioanalyser to check efficiency</a:t>
            </a:r>
            <a:endParaRPr/>
          </a:p>
        </p:txBody>
      </p:sp>
      <p:pic>
        <p:nvPicPr>
          <p:cNvPr id="192" name="Google Shape;19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98344" y="1281649"/>
            <a:ext cx="5281598" cy="2407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technical issues</a:t>
            </a:r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/ noise: Does my antibody work?</a:t>
            </a:r>
            <a:endParaRPr/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complexity: Did I have enough starting material?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457200" y="12178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/ noise</a:t>
            </a:r>
            <a:endParaRPr/>
          </a:p>
        </p:txBody>
      </p:sp>
      <p:pic>
        <p:nvPicPr>
          <p:cNvPr id="206" name="Google Shape;20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76500" y="1218539"/>
            <a:ext cx="4178300" cy="55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 txBox="1"/>
          <p:nvPr/>
        </p:nvSpPr>
        <p:spPr>
          <a:xfrm>
            <a:off x="7219098" y="3741507"/>
            <a:ext cx="82590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Signal</a:t>
            </a:r>
            <a:endParaRPr/>
          </a:p>
        </p:txBody>
      </p:sp>
      <p:cxnSp>
        <p:nvCxnSpPr>
          <p:cNvPr id="208" name="Google Shape;208;p27"/>
          <p:cNvCxnSpPr>
            <a:stCxn id="207" idx="1"/>
          </p:cNvCxnSpPr>
          <p:nvPr/>
        </p:nvCxnSpPr>
        <p:spPr>
          <a:xfrm flipH="1">
            <a:off x="6452598" y="3926173"/>
            <a:ext cx="766500" cy="593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209" name="Google Shape;209;p27"/>
          <p:cNvCxnSpPr>
            <a:stCxn id="207" idx="1"/>
          </p:cNvCxnSpPr>
          <p:nvPr/>
        </p:nvCxnSpPr>
        <p:spPr>
          <a:xfrm rot="10800000">
            <a:off x="5011098" y="3741373"/>
            <a:ext cx="2208000" cy="184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210" name="Google Shape;210;p27"/>
          <p:cNvSpPr txBox="1"/>
          <p:nvPr/>
        </p:nvSpPr>
        <p:spPr>
          <a:xfrm>
            <a:off x="7323394" y="2278495"/>
            <a:ext cx="182060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Noise (background)</a:t>
            </a:r>
            <a:endParaRPr/>
          </a:p>
        </p:txBody>
      </p:sp>
      <p:cxnSp>
        <p:nvCxnSpPr>
          <p:cNvPr id="211" name="Google Shape;211;p27"/>
          <p:cNvCxnSpPr>
            <a:stCxn id="210" idx="1"/>
          </p:cNvCxnSpPr>
          <p:nvPr/>
        </p:nvCxnSpPr>
        <p:spPr>
          <a:xfrm rot="10800000">
            <a:off x="6177394" y="2030460"/>
            <a:ext cx="1146000" cy="571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/ noise</a:t>
            </a:r>
            <a:endParaRPr/>
          </a:p>
        </p:txBody>
      </p:sp>
      <p:sp>
        <p:nvSpPr>
          <p:cNvPr id="218" name="Google Shape;218;p28"/>
          <p:cNvSpPr/>
          <p:nvPr/>
        </p:nvSpPr>
        <p:spPr>
          <a:xfrm>
            <a:off x="582295" y="3245278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8"/>
          <p:cNvSpPr/>
          <p:nvPr/>
        </p:nvSpPr>
        <p:spPr>
          <a:xfrm>
            <a:off x="4991408" y="3245278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8"/>
          <p:cNvSpPr/>
          <p:nvPr/>
        </p:nvSpPr>
        <p:spPr>
          <a:xfrm>
            <a:off x="4298103" y="3245278"/>
            <a:ext cx="693774" cy="70550"/>
          </a:xfrm>
          <a:prstGeom prst="rect">
            <a:avLst/>
          </a:prstGeom>
          <a:solidFill>
            <a:schemeClr val="accent2">
              <a:alpha val="54901"/>
            </a:schemeClr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3933574" y="3304076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True binding site</a:t>
            </a:r>
            <a:endParaRPr/>
          </a:p>
        </p:txBody>
      </p:sp>
      <p:sp>
        <p:nvSpPr>
          <p:cNvPr id="222" name="Google Shape;222;p28"/>
          <p:cNvSpPr/>
          <p:nvPr/>
        </p:nvSpPr>
        <p:spPr>
          <a:xfrm>
            <a:off x="3286836" y="3068447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8"/>
          <p:cNvSpPr/>
          <p:nvPr/>
        </p:nvSpPr>
        <p:spPr>
          <a:xfrm>
            <a:off x="3533307" y="2926890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8"/>
          <p:cNvSpPr/>
          <p:nvPr/>
        </p:nvSpPr>
        <p:spPr>
          <a:xfrm>
            <a:off x="4721418" y="311416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8"/>
          <p:cNvSpPr/>
          <p:nvPr/>
        </p:nvSpPr>
        <p:spPr>
          <a:xfrm>
            <a:off x="3733675" y="278579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8"/>
          <p:cNvSpPr/>
          <p:nvPr/>
        </p:nvSpPr>
        <p:spPr>
          <a:xfrm>
            <a:off x="4897333" y="2972609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8"/>
          <p:cNvSpPr/>
          <p:nvPr/>
        </p:nvSpPr>
        <p:spPr>
          <a:xfrm>
            <a:off x="5027151" y="288117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8"/>
          <p:cNvSpPr/>
          <p:nvPr/>
        </p:nvSpPr>
        <p:spPr>
          <a:xfrm>
            <a:off x="4474017" y="265645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8"/>
          <p:cNvSpPr/>
          <p:nvPr/>
        </p:nvSpPr>
        <p:spPr>
          <a:xfrm>
            <a:off x="3933574" y="2527110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8"/>
          <p:cNvSpPr/>
          <p:nvPr/>
        </p:nvSpPr>
        <p:spPr>
          <a:xfrm>
            <a:off x="4380413" y="236249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8"/>
          <p:cNvSpPr/>
          <p:nvPr/>
        </p:nvSpPr>
        <p:spPr>
          <a:xfrm>
            <a:off x="4721418" y="2442574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8"/>
          <p:cNvSpPr/>
          <p:nvPr/>
        </p:nvSpPr>
        <p:spPr>
          <a:xfrm>
            <a:off x="4250595" y="222139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8"/>
          <p:cNvSpPr/>
          <p:nvPr/>
        </p:nvSpPr>
        <p:spPr>
          <a:xfrm>
            <a:off x="970339" y="311416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8"/>
          <p:cNvSpPr/>
          <p:nvPr/>
        </p:nvSpPr>
        <p:spPr>
          <a:xfrm>
            <a:off x="7155043" y="313702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8"/>
          <p:cNvSpPr txBox="1"/>
          <p:nvPr/>
        </p:nvSpPr>
        <p:spPr>
          <a:xfrm>
            <a:off x="4085974" y="1417638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</a:t>
            </a:r>
            <a:endParaRPr/>
          </a:p>
        </p:txBody>
      </p:sp>
      <p:sp>
        <p:nvSpPr>
          <p:cNvPr id="236" name="Google Shape;236;p28"/>
          <p:cNvSpPr txBox="1"/>
          <p:nvPr/>
        </p:nvSpPr>
        <p:spPr>
          <a:xfrm>
            <a:off x="582295" y="2646844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237" name="Google Shape;237;p28"/>
          <p:cNvSpPr txBox="1"/>
          <p:nvPr/>
        </p:nvSpPr>
        <p:spPr>
          <a:xfrm>
            <a:off x="7155043" y="2657231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238" name="Google Shape;238;p28"/>
          <p:cNvSpPr txBox="1"/>
          <p:nvPr/>
        </p:nvSpPr>
        <p:spPr>
          <a:xfrm>
            <a:off x="582295" y="1570038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signal/noise</a:t>
            </a:r>
            <a:endParaRPr/>
          </a:p>
        </p:txBody>
      </p:sp>
      <p:grpSp>
        <p:nvGrpSpPr>
          <p:cNvPr id="239" name="Google Shape;239;p28"/>
          <p:cNvGrpSpPr/>
          <p:nvPr/>
        </p:nvGrpSpPr>
        <p:grpSpPr>
          <a:xfrm>
            <a:off x="576647" y="4067987"/>
            <a:ext cx="8124920" cy="2532769"/>
            <a:chOff x="576647" y="4067987"/>
            <a:chExt cx="8124920" cy="2532769"/>
          </a:xfrm>
        </p:grpSpPr>
        <p:sp>
          <p:nvSpPr>
            <p:cNvPr id="240" name="Google Shape;240;p28"/>
            <p:cNvSpPr/>
            <p:nvPr/>
          </p:nvSpPr>
          <p:spPr>
            <a:xfrm>
              <a:off x="576647" y="5895627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4985760" y="5895627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4292455" y="5895627"/>
              <a:ext cx="693774" cy="70550"/>
            </a:xfrm>
            <a:prstGeom prst="rect">
              <a:avLst/>
            </a:prstGeom>
            <a:solidFill>
              <a:schemeClr val="accent2">
                <a:alpha val="54901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28"/>
            <p:cNvSpPr txBox="1"/>
            <p:nvPr/>
          </p:nvSpPr>
          <p:spPr>
            <a:xfrm>
              <a:off x="3927926" y="5954425"/>
              <a:ext cx="143458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True binding site</a:t>
              </a: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3281188" y="571879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3527659" y="557723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4715770" y="576451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3728027" y="543614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4891685" y="5622958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021503" y="553152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658957" y="576451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7149395" y="5787374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28"/>
            <p:cNvSpPr txBox="1"/>
            <p:nvPr/>
          </p:nvSpPr>
          <p:spPr>
            <a:xfrm>
              <a:off x="4080326" y="4067987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Signal</a:t>
              </a:r>
              <a:endParaRPr/>
            </a:p>
          </p:txBody>
        </p:sp>
        <p:sp>
          <p:nvSpPr>
            <p:cNvPr id="253" name="Google Shape;253;p28"/>
            <p:cNvSpPr txBox="1"/>
            <p:nvPr/>
          </p:nvSpPr>
          <p:spPr>
            <a:xfrm>
              <a:off x="576647" y="5297193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  <p:sp>
          <p:nvSpPr>
            <p:cNvPr id="254" name="Google Shape;254;p28"/>
            <p:cNvSpPr txBox="1"/>
            <p:nvPr/>
          </p:nvSpPr>
          <p:spPr>
            <a:xfrm>
              <a:off x="7149395" y="5307580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1370139" y="5654052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2011229" y="550866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6320627" y="568391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93324" y="5613732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28"/>
            <p:cNvSpPr txBox="1"/>
            <p:nvPr/>
          </p:nvSpPr>
          <p:spPr>
            <a:xfrm>
              <a:off x="734695" y="4437319"/>
              <a:ext cx="143458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Low signal/noise</a:t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9" descr="PastedGraphic-2.tif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67" y="1488200"/>
            <a:ext cx="8987256" cy="4353202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Signal-to-noise</a:t>
            </a:r>
            <a:endParaRPr/>
          </a:p>
        </p:txBody>
      </p:sp>
      <p:sp>
        <p:nvSpPr>
          <p:cNvPr id="267" name="Google Shape;267;p29"/>
          <p:cNvSpPr txBox="1"/>
          <p:nvPr/>
        </p:nvSpPr>
        <p:spPr>
          <a:xfrm>
            <a:off x="7371347" y="1048306"/>
            <a:ext cx="177265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background</a:t>
            </a:r>
            <a:endParaRPr/>
          </a:p>
        </p:txBody>
      </p:sp>
      <p:cxnSp>
        <p:nvCxnSpPr>
          <p:cNvPr id="268" name="Google Shape;268;p29"/>
          <p:cNvCxnSpPr>
            <a:stCxn id="267" idx="2"/>
          </p:cNvCxnSpPr>
          <p:nvPr/>
        </p:nvCxnSpPr>
        <p:spPr>
          <a:xfrm>
            <a:off x="8257673" y="1417638"/>
            <a:ext cx="77100" cy="15774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269" name="Google Shape;269;p29"/>
          <p:cNvCxnSpPr>
            <a:stCxn id="267" idx="2"/>
          </p:cNvCxnSpPr>
          <p:nvPr/>
        </p:nvCxnSpPr>
        <p:spPr>
          <a:xfrm flipH="1">
            <a:off x="7877573" y="1417638"/>
            <a:ext cx="380100" cy="8997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FRIP</a:t>
            </a:r>
            <a:endParaRPr/>
          </a:p>
        </p:txBody>
      </p:sp>
      <p:sp>
        <p:nvSpPr>
          <p:cNvPr id="276" name="Google Shape;276;p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Fragments In Peaks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Fragments found in peaks / Total # fragments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&gt;1%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sp>
        <p:nvSpPr>
          <p:cNvPr id="283" name="Google Shape;283;p3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Problem: Not enough starting material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 enough cells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Antibody efficiency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PCR required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Epigenetics/ChiP  in one slide</a:t>
            </a:r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457200" y="5320492"/>
            <a:ext cx="8229600" cy="80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Regulation of transcription involves interaction of protein and DNA</a:t>
            </a:r>
            <a:endParaRPr/>
          </a:p>
        </p:txBody>
      </p:sp>
      <p:grpSp>
        <p:nvGrpSpPr>
          <p:cNvPr id="97" name="Google Shape;97;p14"/>
          <p:cNvGrpSpPr/>
          <p:nvPr/>
        </p:nvGrpSpPr>
        <p:grpSpPr>
          <a:xfrm>
            <a:off x="1086869" y="1417638"/>
            <a:ext cx="7196216" cy="3406959"/>
            <a:chOff x="1086869" y="1417638"/>
            <a:chExt cx="7196216" cy="3406959"/>
          </a:xfrm>
        </p:grpSpPr>
        <p:pic>
          <p:nvPicPr>
            <p:cNvPr id="98" name="Google Shape;98;p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86869" y="1417638"/>
              <a:ext cx="7196216" cy="34069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" name="Google Shape;99;p14"/>
            <p:cNvSpPr/>
            <p:nvPr/>
          </p:nvSpPr>
          <p:spPr>
            <a:xfrm>
              <a:off x="1086869" y="3341041"/>
              <a:ext cx="2722893" cy="148355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grpSp>
        <p:nvGrpSpPr>
          <p:cNvPr id="289" name="Google Shape;289;p32"/>
          <p:cNvGrpSpPr/>
          <p:nvPr/>
        </p:nvGrpSpPr>
        <p:grpSpPr>
          <a:xfrm>
            <a:off x="582295" y="1417638"/>
            <a:ext cx="8124920" cy="2532769"/>
            <a:chOff x="582295" y="1417638"/>
            <a:chExt cx="8124920" cy="2532769"/>
          </a:xfrm>
        </p:grpSpPr>
        <p:sp>
          <p:nvSpPr>
            <p:cNvPr id="290" name="Google Shape;290;p32"/>
            <p:cNvSpPr/>
            <p:nvPr/>
          </p:nvSpPr>
          <p:spPr>
            <a:xfrm>
              <a:off x="582295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4991408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4298103" y="3245278"/>
              <a:ext cx="693774" cy="70550"/>
            </a:xfrm>
            <a:prstGeom prst="rect">
              <a:avLst/>
            </a:prstGeom>
            <a:solidFill>
              <a:schemeClr val="accent2">
                <a:alpha val="54901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32"/>
            <p:cNvSpPr txBox="1"/>
            <p:nvPr/>
          </p:nvSpPr>
          <p:spPr>
            <a:xfrm>
              <a:off x="3933574" y="3304076"/>
              <a:ext cx="143458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True binding site</a:t>
              </a: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3286836" y="3068447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3533307" y="292689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4721418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3733675" y="278579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4897333" y="297260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5027151" y="288117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4474017" y="265645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3933574" y="252711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4380413" y="23624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4721418" y="2442574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4250595" y="22213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970339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7155043" y="313702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32"/>
            <p:cNvSpPr txBox="1"/>
            <p:nvPr/>
          </p:nvSpPr>
          <p:spPr>
            <a:xfrm>
              <a:off x="4085974" y="1417638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Signal</a:t>
              </a:r>
              <a:endParaRPr/>
            </a:p>
          </p:txBody>
        </p:sp>
        <p:sp>
          <p:nvSpPr>
            <p:cNvPr id="308" name="Google Shape;308;p32"/>
            <p:cNvSpPr txBox="1"/>
            <p:nvPr/>
          </p:nvSpPr>
          <p:spPr>
            <a:xfrm>
              <a:off x="582295" y="2646844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  <p:sp>
          <p:nvSpPr>
            <p:cNvPr id="309" name="Google Shape;309;p32"/>
            <p:cNvSpPr txBox="1"/>
            <p:nvPr/>
          </p:nvSpPr>
          <p:spPr>
            <a:xfrm>
              <a:off x="7155043" y="2657231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</p:grpSp>
      <p:sp>
        <p:nvSpPr>
          <p:cNvPr id="310" name="Google Shape;310;p32"/>
          <p:cNvSpPr/>
          <p:nvPr/>
        </p:nvSpPr>
        <p:spPr>
          <a:xfrm>
            <a:off x="576647" y="5895627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32"/>
          <p:cNvSpPr/>
          <p:nvPr/>
        </p:nvSpPr>
        <p:spPr>
          <a:xfrm>
            <a:off x="4985760" y="5895627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32"/>
          <p:cNvSpPr/>
          <p:nvPr/>
        </p:nvSpPr>
        <p:spPr>
          <a:xfrm>
            <a:off x="4292455" y="5895627"/>
            <a:ext cx="693774" cy="70550"/>
          </a:xfrm>
          <a:prstGeom prst="rect">
            <a:avLst/>
          </a:prstGeom>
          <a:solidFill>
            <a:schemeClr val="accent2">
              <a:alpha val="54901"/>
            </a:schemeClr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32"/>
          <p:cNvSpPr txBox="1"/>
          <p:nvPr/>
        </p:nvSpPr>
        <p:spPr>
          <a:xfrm>
            <a:off x="3927926" y="5954425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True binding site</a:t>
            </a:r>
            <a:endParaRPr/>
          </a:p>
        </p:txBody>
      </p:sp>
      <p:sp>
        <p:nvSpPr>
          <p:cNvPr id="314" name="Google Shape;314;p32"/>
          <p:cNvSpPr/>
          <p:nvPr/>
        </p:nvSpPr>
        <p:spPr>
          <a:xfrm>
            <a:off x="4085974" y="576451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32"/>
          <p:cNvSpPr/>
          <p:nvPr/>
        </p:nvSpPr>
        <p:spPr>
          <a:xfrm>
            <a:off x="658957" y="576451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32"/>
          <p:cNvSpPr/>
          <p:nvPr/>
        </p:nvSpPr>
        <p:spPr>
          <a:xfrm>
            <a:off x="7149395" y="5787374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32"/>
          <p:cNvSpPr txBox="1"/>
          <p:nvPr/>
        </p:nvSpPr>
        <p:spPr>
          <a:xfrm>
            <a:off x="4080326" y="4067987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</a:t>
            </a:r>
            <a:endParaRPr/>
          </a:p>
        </p:txBody>
      </p:sp>
      <p:sp>
        <p:nvSpPr>
          <p:cNvPr id="318" name="Google Shape;318;p32"/>
          <p:cNvSpPr txBox="1"/>
          <p:nvPr/>
        </p:nvSpPr>
        <p:spPr>
          <a:xfrm>
            <a:off x="576647" y="5297193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319" name="Google Shape;319;p32"/>
          <p:cNvSpPr txBox="1"/>
          <p:nvPr/>
        </p:nvSpPr>
        <p:spPr>
          <a:xfrm>
            <a:off x="7149395" y="5307580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320" name="Google Shape;320;p32"/>
          <p:cNvSpPr txBox="1"/>
          <p:nvPr/>
        </p:nvSpPr>
        <p:spPr>
          <a:xfrm>
            <a:off x="582295" y="1570038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complexity</a:t>
            </a:r>
            <a:endParaRPr/>
          </a:p>
        </p:txBody>
      </p:sp>
      <p:sp>
        <p:nvSpPr>
          <p:cNvPr id="321" name="Google Shape;321;p32"/>
          <p:cNvSpPr txBox="1"/>
          <p:nvPr/>
        </p:nvSpPr>
        <p:spPr>
          <a:xfrm>
            <a:off x="734695" y="4437319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 complexity</a:t>
            </a:r>
            <a:endParaRPr/>
          </a:p>
        </p:txBody>
      </p:sp>
      <p:sp>
        <p:nvSpPr>
          <p:cNvPr id="322" name="Google Shape;322;p32"/>
          <p:cNvSpPr/>
          <p:nvPr/>
        </p:nvSpPr>
        <p:spPr>
          <a:xfrm>
            <a:off x="4085974" y="562080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32"/>
          <p:cNvSpPr/>
          <p:nvPr/>
        </p:nvSpPr>
        <p:spPr>
          <a:xfrm>
            <a:off x="4085974" y="547010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32"/>
          <p:cNvSpPr/>
          <p:nvPr/>
        </p:nvSpPr>
        <p:spPr>
          <a:xfrm>
            <a:off x="4085974" y="533234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32"/>
          <p:cNvSpPr/>
          <p:nvPr/>
        </p:nvSpPr>
        <p:spPr>
          <a:xfrm>
            <a:off x="4085974" y="518863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32"/>
          <p:cNvSpPr/>
          <p:nvPr/>
        </p:nvSpPr>
        <p:spPr>
          <a:xfrm>
            <a:off x="4085974" y="503793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32"/>
          <p:cNvSpPr/>
          <p:nvPr/>
        </p:nvSpPr>
        <p:spPr>
          <a:xfrm>
            <a:off x="4085974" y="488863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32"/>
          <p:cNvSpPr/>
          <p:nvPr/>
        </p:nvSpPr>
        <p:spPr>
          <a:xfrm>
            <a:off x="4085974" y="474492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32"/>
          <p:cNvSpPr/>
          <p:nvPr/>
        </p:nvSpPr>
        <p:spPr>
          <a:xfrm>
            <a:off x="4085974" y="459422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2"/>
          <p:cNvSpPr/>
          <p:nvPr/>
        </p:nvSpPr>
        <p:spPr>
          <a:xfrm>
            <a:off x="4085974" y="445646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2"/>
          <p:cNvSpPr/>
          <p:nvPr/>
        </p:nvSpPr>
        <p:spPr>
          <a:xfrm>
            <a:off x="5514908" y="4456465"/>
            <a:ext cx="158981" cy="1353769"/>
          </a:xfrm>
          <a:prstGeom prst="rightBrace">
            <a:avLst>
              <a:gd name="adj1" fmla="val 8333"/>
              <a:gd name="adj2" fmla="val 50000"/>
            </a:avLst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32"/>
          <p:cNvSpPr txBox="1"/>
          <p:nvPr/>
        </p:nvSpPr>
        <p:spPr>
          <a:xfrm>
            <a:off x="5521022" y="4915239"/>
            <a:ext cx="1833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PCR duplicates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pic>
        <p:nvPicPr>
          <p:cNvPr id="338" name="Google Shape;338;p33" descr="PastedGraphic-1.tif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6233" y="1747461"/>
            <a:ext cx="8128000" cy="4699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9" name="Google Shape;339;p33"/>
          <p:cNvCxnSpPr/>
          <p:nvPr/>
        </p:nvCxnSpPr>
        <p:spPr>
          <a:xfrm>
            <a:off x="8442877" y="1747461"/>
            <a:ext cx="0" cy="4484412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40" name="Google Shape;340;p33"/>
          <p:cNvSpPr txBox="1"/>
          <p:nvPr/>
        </p:nvSpPr>
        <p:spPr>
          <a:xfrm rot="5400000">
            <a:off x="7536485" y="3645058"/>
            <a:ext cx="23006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Decreasing complexity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Nonredundant fraction</a:t>
            </a:r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unique fragments positions / total # fragments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&gt;0.8</a:t>
            </a:r>
            <a:endParaRPr/>
          </a:p>
          <a:p>
            <a:pPr marL="342900" marR="0" lvl="0" indent="-1397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Basic analysis of ChIP-seq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3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 alignment</a:t>
            </a:r>
            <a:endParaRPr/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Visualisation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calling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annotation (mapping peaks to genes etc)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Motif analysis</a:t>
            </a:r>
            <a:endParaRPr/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Differential binding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Case / control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Naïve / stimulated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Visualisation in a genome browser</a:t>
            </a:r>
            <a:endParaRPr/>
          </a:p>
        </p:txBody>
      </p:sp>
      <p:sp>
        <p:nvSpPr>
          <p:cNvPr id="359" name="Google Shape;359;p36"/>
          <p:cNvSpPr txBox="1">
            <a:spLocks noGrp="1"/>
          </p:cNvSpPr>
          <p:nvPr>
            <p:ph type="body" idx="1"/>
          </p:nvPr>
        </p:nvSpPr>
        <p:spPr>
          <a:xfrm>
            <a:off x="457200" y="4268245"/>
            <a:ext cx="8229600" cy="1857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Convert mapped reads to “signal” – e.g. read depth at each bp or in windows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BAM files to e.g. wig, bedgraph</a:t>
            </a:r>
            <a:endParaRPr sz="296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IGV, ensembl, UCSC</a:t>
            </a:r>
            <a:endParaRPr/>
          </a:p>
        </p:txBody>
      </p:sp>
      <p:pic>
        <p:nvPicPr>
          <p:cNvPr id="360" name="Google Shape;360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784692"/>
            <a:ext cx="9107379" cy="2205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calling</a:t>
            </a:r>
            <a:endParaRPr/>
          </a:p>
        </p:txBody>
      </p:sp>
      <p:sp>
        <p:nvSpPr>
          <p:cNvPr id="366" name="Google Shape;366;p37"/>
          <p:cNvSpPr txBox="1">
            <a:spLocks noGrp="1"/>
          </p:cNvSpPr>
          <p:nvPr>
            <p:ph type="body" idx="1"/>
          </p:nvPr>
        </p:nvSpPr>
        <p:spPr>
          <a:xfrm>
            <a:off x="457200" y="4750333"/>
            <a:ext cx="8229600" cy="1375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</a:pPr>
            <a:r>
              <a:rPr lang="en-US" sz="22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Observed counts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</a:pPr>
            <a:r>
              <a:rPr lang="en-US" sz="22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Expected counts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</a:pPr>
            <a:r>
              <a:rPr lang="en-US" sz="22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Poisson test: p-value – prob(observing frag count at least as extreme under null)</a:t>
            </a:r>
            <a:endParaRPr/>
          </a:p>
        </p:txBody>
      </p:sp>
      <p:grpSp>
        <p:nvGrpSpPr>
          <p:cNvPr id="367" name="Google Shape;367;p37"/>
          <p:cNvGrpSpPr/>
          <p:nvPr/>
        </p:nvGrpSpPr>
        <p:grpSpPr>
          <a:xfrm>
            <a:off x="582295" y="2221395"/>
            <a:ext cx="8124920" cy="1094433"/>
            <a:chOff x="582295" y="2221395"/>
            <a:chExt cx="8124920" cy="1094433"/>
          </a:xfrm>
        </p:grpSpPr>
        <p:sp>
          <p:nvSpPr>
            <p:cNvPr id="368" name="Google Shape;368;p37"/>
            <p:cNvSpPr/>
            <p:nvPr/>
          </p:nvSpPr>
          <p:spPr>
            <a:xfrm>
              <a:off x="582295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37"/>
            <p:cNvSpPr/>
            <p:nvPr/>
          </p:nvSpPr>
          <p:spPr>
            <a:xfrm>
              <a:off x="4991408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37"/>
            <p:cNvSpPr/>
            <p:nvPr/>
          </p:nvSpPr>
          <p:spPr>
            <a:xfrm>
              <a:off x="4298103" y="3245278"/>
              <a:ext cx="693774" cy="70550"/>
            </a:xfrm>
            <a:prstGeom prst="rect">
              <a:avLst/>
            </a:prstGeom>
            <a:solidFill>
              <a:schemeClr val="accent2">
                <a:alpha val="54901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37"/>
            <p:cNvSpPr/>
            <p:nvPr/>
          </p:nvSpPr>
          <p:spPr>
            <a:xfrm>
              <a:off x="3286836" y="3068447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37"/>
            <p:cNvSpPr/>
            <p:nvPr/>
          </p:nvSpPr>
          <p:spPr>
            <a:xfrm>
              <a:off x="3533307" y="292689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37"/>
            <p:cNvSpPr/>
            <p:nvPr/>
          </p:nvSpPr>
          <p:spPr>
            <a:xfrm>
              <a:off x="4721418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37"/>
            <p:cNvSpPr/>
            <p:nvPr/>
          </p:nvSpPr>
          <p:spPr>
            <a:xfrm>
              <a:off x="3733675" y="278579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37"/>
            <p:cNvSpPr/>
            <p:nvPr/>
          </p:nvSpPr>
          <p:spPr>
            <a:xfrm>
              <a:off x="4897333" y="297260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37"/>
            <p:cNvSpPr/>
            <p:nvPr/>
          </p:nvSpPr>
          <p:spPr>
            <a:xfrm>
              <a:off x="5027151" y="288117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37"/>
            <p:cNvSpPr/>
            <p:nvPr/>
          </p:nvSpPr>
          <p:spPr>
            <a:xfrm>
              <a:off x="4474017" y="265645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37"/>
            <p:cNvSpPr/>
            <p:nvPr/>
          </p:nvSpPr>
          <p:spPr>
            <a:xfrm>
              <a:off x="3933574" y="252711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37"/>
            <p:cNvSpPr/>
            <p:nvPr/>
          </p:nvSpPr>
          <p:spPr>
            <a:xfrm>
              <a:off x="4380413" y="23624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37"/>
            <p:cNvSpPr/>
            <p:nvPr/>
          </p:nvSpPr>
          <p:spPr>
            <a:xfrm>
              <a:off x="4721418" y="2442574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37"/>
            <p:cNvSpPr/>
            <p:nvPr/>
          </p:nvSpPr>
          <p:spPr>
            <a:xfrm>
              <a:off x="4250595" y="22213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37"/>
            <p:cNvSpPr/>
            <p:nvPr/>
          </p:nvSpPr>
          <p:spPr>
            <a:xfrm>
              <a:off x="970339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37"/>
            <p:cNvSpPr/>
            <p:nvPr/>
          </p:nvSpPr>
          <p:spPr>
            <a:xfrm>
              <a:off x="7155043" y="313702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84" name="Google Shape;384;p37"/>
          <p:cNvCxnSpPr/>
          <p:nvPr/>
        </p:nvCxnSpPr>
        <p:spPr>
          <a:xfrm>
            <a:off x="582295" y="3445168"/>
            <a:ext cx="2145765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stealth" w="med" len="med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385" name="Google Shape;385;p37"/>
          <p:cNvCxnSpPr/>
          <p:nvPr/>
        </p:nvCxnSpPr>
        <p:spPr>
          <a:xfrm>
            <a:off x="582295" y="4291757"/>
            <a:ext cx="8104505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386" name="Google Shape;386;p37"/>
          <p:cNvCxnSpPr/>
          <p:nvPr/>
        </p:nvCxnSpPr>
        <p:spPr>
          <a:xfrm rot="10800000">
            <a:off x="457200" y="3645055"/>
            <a:ext cx="0" cy="646702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87" name="Google Shape;387;p37"/>
          <p:cNvSpPr txBox="1"/>
          <p:nvPr/>
        </p:nvSpPr>
        <p:spPr>
          <a:xfrm rot="-5400000">
            <a:off x="-425375" y="3746298"/>
            <a:ext cx="13017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-log10(pval)</a:t>
            </a:r>
            <a:endParaRPr/>
          </a:p>
        </p:txBody>
      </p:sp>
      <p:sp>
        <p:nvSpPr>
          <p:cNvPr id="388" name="Google Shape;388;p37"/>
          <p:cNvSpPr/>
          <p:nvPr/>
        </p:nvSpPr>
        <p:spPr>
          <a:xfrm>
            <a:off x="576185" y="3609779"/>
            <a:ext cx="8066593" cy="623187"/>
          </a:xfrm>
          <a:custGeom>
            <a:avLst/>
            <a:gdLst/>
            <a:ahLst/>
            <a:cxnLst/>
            <a:rect l="l" t="t" r="r" b="b"/>
            <a:pathLst>
              <a:path w="8066593" h="623187" extrusionOk="0">
                <a:moveTo>
                  <a:pt x="0" y="599671"/>
                </a:moveTo>
                <a:lnTo>
                  <a:pt x="270454" y="587912"/>
                </a:lnTo>
                <a:lnTo>
                  <a:pt x="682015" y="587912"/>
                </a:lnTo>
                <a:lnTo>
                  <a:pt x="905434" y="576154"/>
                </a:lnTo>
                <a:lnTo>
                  <a:pt x="1175888" y="611429"/>
                </a:lnTo>
                <a:lnTo>
                  <a:pt x="1352272" y="587912"/>
                </a:lnTo>
                <a:lnTo>
                  <a:pt x="1728556" y="564396"/>
                </a:lnTo>
                <a:lnTo>
                  <a:pt x="1963733" y="599671"/>
                </a:lnTo>
                <a:lnTo>
                  <a:pt x="2151875" y="623187"/>
                </a:lnTo>
                <a:lnTo>
                  <a:pt x="2410571" y="587912"/>
                </a:lnTo>
                <a:lnTo>
                  <a:pt x="2681025" y="552638"/>
                </a:lnTo>
                <a:lnTo>
                  <a:pt x="3221934" y="470330"/>
                </a:lnTo>
                <a:lnTo>
                  <a:pt x="3433593" y="317473"/>
                </a:lnTo>
                <a:lnTo>
                  <a:pt x="3786360" y="129341"/>
                </a:lnTo>
                <a:lnTo>
                  <a:pt x="3974502" y="11758"/>
                </a:lnTo>
                <a:lnTo>
                  <a:pt x="4209680" y="0"/>
                </a:lnTo>
                <a:lnTo>
                  <a:pt x="4480134" y="47033"/>
                </a:lnTo>
                <a:lnTo>
                  <a:pt x="4844659" y="329231"/>
                </a:lnTo>
                <a:lnTo>
                  <a:pt x="5162149" y="376264"/>
                </a:lnTo>
                <a:lnTo>
                  <a:pt x="5397327" y="329231"/>
                </a:lnTo>
                <a:lnTo>
                  <a:pt x="5538433" y="493846"/>
                </a:lnTo>
                <a:lnTo>
                  <a:pt x="5773611" y="493846"/>
                </a:lnTo>
                <a:lnTo>
                  <a:pt x="6138136" y="599671"/>
                </a:lnTo>
                <a:lnTo>
                  <a:pt x="6537938" y="611429"/>
                </a:lnTo>
                <a:lnTo>
                  <a:pt x="7102364" y="564396"/>
                </a:lnTo>
                <a:lnTo>
                  <a:pt x="7478649" y="599671"/>
                </a:lnTo>
                <a:lnTo>
                  <a:pt x="8066593" y="623187"/>
                </a:lnTo>
                <a:lnTo>
                  <a:pt x="8066593" y="623187"/>
                </a:lnTo>
                <a:lnTo>
                  <a:pt x="8066593" y="623187"/>
                </a:lnTo>
                <a:lnTo>
                  <a:pt x="8066593" y="623187"/>
                </a:lnTo>
              </a:path>
            </a:pathLst>
          </a:cu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9" name="Google Shape;389;p37"/>
          <p:cNvCxnSpPr/>
          <p:nvPr/>
        </p:nvCxnSpPr>
        <p:spPr>
          <a:xfrm>
            <a:off x="582295" y="4067893"/>
            <a:ext cx="8104505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ot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90" name="Google Shape;390;p37"/>
          <p:cNvSpPr/>
          <p:nvPr/>
        </p:nvSpPr>
        <p:spPr>
          <a:xfrm>
            <a:off x="3733675" y="3950769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37"/>
          <p:cNvSpPr/>
          <p:nvPr/>
        </p:nvSpPr>
        <p:spPr>
          <a:xfrm>
            <a:off x="6010809" y="3950769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37"/>
          <p:cNvSpPr txBox="1"/>
          <p:nvPr/>
        </p:nvSpPr>
        <p:spPr>
          <a:xfrm>
            <a:off x="4437888" y="3663530"/>
            <a:ext cx="63629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</a:t>
            </a:r>
            <a:endParaRPr/>
          </a:p>
        </p:txBody>
      </p:sp>
      <p:sp>
        <p:nvSpPr>
          <p:cNvPr id="393" name="Google Shape;393;p37"/>
          <p:cNvSpPr txBox="1"/>
          <p:nvPr/>
        </p:nvSpPr>
        <p:spPr>
          <a:xfrm>
            <a:off x="1005616" y="3421653"/>
            <a:ext cx="112843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Sliding window</a:t>
            </a:r>
            <a:endParaRPr/>
          </a:p>
        </p:txBody>
      </p:sp>
      <p:sp>
        <p:nvSpPr>
          <p:cNvPr id="394" name="Google Shape;394;p37"/>
          <p:cNvSpPr txBox="1"/>
          <p:nvPr/>
        </p:nvSpPr>
        <p:spPr>
          <a:xfrm>
            <a:off x="576185" y="3790894"/>
            <a:ext cx="229897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 threshold (FDR corrected)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calling challenges	</a:t>
            </a:r>
            <a:endParaRPr/>
          </a:p>
        </p:txBody>
      </p:sp>
      <p:sp>
        <p:nvSpPr>
          <p:cNvPr id="401" name="Google Shape;401;p3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What’s expected?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Treatment sample (with antibody)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sample (no antibody)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Replicates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Yes! (min 2, more = better)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sizes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are variable: small for TFs, large for some Histone mods, and for Pol2 etc.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5946" y="610633"/>
            <a:ext cx="6352604" cy="5903166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39"/>
          <p:cNvSpPr txBox="1"/>
          <p:nvPr/>
        </p:nvSpPr>
        <p:spPr>
          <a:xfrm>
            <a:off x="1072327" y="6580999"/>
            <a:ext cx="7326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Park J, Nature Reviews Genetics, 2009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Motif analysis</a:t>
            </a:r>
            <a:endParaRPr/>
          </a:p>
        </p:txBody>
      </p:sp>
      <p:pic>
        <p:nvPicPr>
          <p:cNvPr id="415" name="Google Shape;415;p40" descr="fig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66900" y="1636948"/>
            <a:ext cx="5105400" cy="1249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8700" y="3465748"/>
            <a:ext cx="3762375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91100" y="5218348"/>
            <a:ext cx="3124200" cy="1220788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0"/>
          <p:cNvSpPr/>
          <p:nvPr/>
        </p:nvSpPr>
        <p:spPr>
          <a:xfrm rot="-5400000" flipH="1">
            <a:off x="1028700" y="2475148"/>
            <a:ext cx="838200" cy="533400"/>
          </a:xfrm>
          <a:prstGeom prst="bentArrow">
            <a:avLst>
              <a:gd name="adj1" fmla="val 25000"/>
              <a:gd name="adj2" fmla="val 25768"/>
              <a:gd name="adj3" fmla="val 25000"/>
              <a:gd name="adj4" fmla="val 4375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40"/>
          <p:cNvSpPr/>
          <p:nvPr/>
        </p:nvSpPr>
        <p:spPr>
          <a:xfrm rot="5400000">
            <a:off x="4991100" y="4151548"/>
            <a:ext cx="838200" cy="533400"/>
          </a:xfrm>
          <a:prstGeom prst="bentArrow">
            <a:avLst>
              <a:gd name="adj1" fmla="val 25000"/>
              <a:gd name="adj2" fmla="val 25768"/>
              <a:gd name="adj3" fmla="val 25000"/>
              <a:gd name="adj4" fmla="val 4375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40"/>
          <p:cNvSpPr txBox="1"/>
          <p:nvPr/>
        </p:nvSpPr>
        <p:spPr>
          <a:xfrm>
            <a:off x="1028700" y="4837348"/>
            <a:ext cx="36247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Align sequences from multiple peaks</a:t>
            </a:r>
            <a:endParaRPr/>
          </a:p>
        </p:txBody>
      </p:sp>
      <p:sp>
        <p:nvSpPr>
          <p:cNvPr id="421" name="Google Shape;421;p40"/>
          <p:cNvSpPr txBox="1"/>
          <p:nvPr/>
        </p:nvSpPr>
        <p:spPr>
          <a:xfrm>
            <a:off x="5159938" y="6488668"/>
            <a:ext cx="1636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Discover motifs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CF4FE-5BA7-9644-BAB5-D83B3AD75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417638"/>
            <a:ext cx="88011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90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 ChIP-seq work?</a:t>
            </a:r>
            <a:endParaRPr/>
          </a:p>
        </p:txBody>
      </p:sp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76500" y="1218539"/>
            <a:ext cx="4178300" cy="55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/>
        </p:nvSpPr>
        <p:spPr>
          <a:xfrm>
            <a:off x="7219098" y="3741507"/>
            <a:ext cx="110821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Antibody</a:t>
            </a:r>
            <a:endParaRPr/>
          </a:p>
        </p:txBody>
      </p:sp>
      <p:cxnSp>
        <p:nvCxnSpPr>
          <p:cNvPr id="108" name="Google Shape;108;p15"/>
          <p:cNvCxnSpPr>
            <a:stCxn id="107" idx="1"/>
          </p:cNvCxnSpPr>
          <p:nvPr/>
        </p:nvCxnSpPr>
        <p:spPr>
          <a:xfrm flipH="1">
            <a:off x="6452598" y="3926173"/>
            <a:ext cx="766500" cy="593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5"/>
          <p:cNvCxnSpPr>
            <a:stCxn id="107" idx="1"/>
          </p:cNvCxnSpPr>
          <p:nvPr/>
        </p:nvCxnSpPr>
        <p:spPr>
          <a:xfrm rot="10800000">
            <a:off x="5011098" y="3741373"/>
            <a:ext cx="2208000" cy="184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CF4FE-5BA7-9644-BAB5-D83B3AD75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417638"/>
            <a:ext cx="8801100" cy="47371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705D9BF-AD68-BC47-91C7-6C688270A05E}"/>
              </a:ext>
            </a:extLst>
          </p:cNvPr>
          <p:cNvSpPr/>
          <p:nvPr/>
        </p:nvSpPr>
        <p:spPr>
          <a:xfrm>
            <a:off x="2196935" y="2743201"/>
            <a:ext cx="617516" cy="2612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B8388F6-D1FD-8E46-B74E-D6A4FB3BBA08}"/>
              </a:ext>
            </a:extLst>
          </p:cNvPr>
          <p:cNvSpPr/>
          <p:nvPr/>
        </p:nvSpPr>
        <p:spPr>
          <a:xfrm>
            <a:off x="2078183" y="3049981"/>
            <a:ext cx="831272" cy="261257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C7123FA-5C9D-1B44-901A-347DFE2FA842}"/>
              </a:ext>
            </a:extLst>
          </p:cNvPr>
          <p:cNvSpPr/>
          <p:nvPr/>
        </p:nvSpPr>
        <p:spPr>
          <a:xfrm>
            <a:off x="5733801" y="4700650"/>
            <a:ext cx="928255" cy="28698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15569077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C45CED-142F-B245-8353-45B7349B0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294493"/>
            <a:ext cx="8001000" cy="1917700"/>
          </a:xfrm>
          <a:prstGeom prst="rect">
            <a:avLst/>
          </a:prstGeom>
        </p:spPr>
      </p:pic>
      <p:pic>
        <p:nvPicPr>
          <p:cNvPr id="2050" name="Picture 2" descr="Homer Software and Data Download">
            <a:extLst>
              <a:ext uri="{FF2B5EF4-FFF2-40B4-BE49-F238E27FC236}">
                <a16:creationId xmlns:a16="http://schemas.microsoft.com/office/drawing/2014/main" id="{00F2EB29-C9D1-2D46-8813-B1ED3E484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795" y="3859068"/>
            <a:ext cx="6502400" cy="229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12616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C457D0-51E4-9A4F-9779-8EB973E7C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60" y="1227632"/>
            <a:ext cx="7849589" cy="5546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5197602-4E01-8E49-A285-E5274526B74F}"/>
              </a:ext>
            </a:extLst>
          </p:cNvPr>
          <p:cNvSpPr/>
          <p:nvPr/>
        </p:nvSpPr>
        <p:spPr>
          <a:xfrm>
            <a:off x="2149434" y="3301340"/>
            <a:ext cx="1104405" cy="388917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DBC7330-6472-CF45-8A97-75EA3FEDF29B}"/>
              </a:ext>
            </a:extLst>
          </p:cNvPr>
          <p:cNvSpPr/>
          <p:nvPr/>
        </p:nvSpPr>
        <p:spPr>
          <a:xfrm>
            <a:off x="6185065" y="4997533"/>
            <a:ext cx="1237013" cy="310737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pic>
        <p:nvPicPr>
          <p:cNvPr id="1028" name="Picture 4" descr="RSAT : matrix-clustering">
            <a:extLst>
              <a:ext uri="{FF2B5EF4-FFF2-40B4-BE49-F238E27FC236}">
                <a16:creationId xmlns:a16="http://schemas.microsoft.com/office/drawing/2014/main" id="{5AF51558-EAB0-424A-BF27-3EA1985C0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25" y="809288"/>
            <a:ext cx="2008909" cy="6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0981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does ChIP-seq look like?</a:t>
            </a:r>
            <a:endParaRPr/>
          </a:p>
        </p:txBody>
      </p:sp>
      <p:pic>
        <p:nvPicPr>
          <p:cNvPr id="116" name="Google Shape;11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5162" y="1417638"/>
            <a:ext cx="6365007" cy="5320493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/>
        </p:nvSpPr>
        <p:spPr>
          <a:xfrm>
            <a:off x="6338162" y="1910800"/>
            <a:ext cx="2700012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statistical procedure (peak calling) is used to call regions of enrichment (peaks)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Can use a control “Input” sample as a background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Peak calling quality varies dramatically by quality of the ChIP-seq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Applications of ChIP-seq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7"/>
          <p:cNvSpPr txBox="1">
            <a:spLocks noGrp="1"/>
          </p:cNvSpPr>
          <p:nvPr>
            <p:ph type="body" idx="1"/>
          </p:nvPr>
        </p:nvSpPr>
        <p:spPr>
          <a:xfrm>
            <a:off x="457200" y="1647636"/>
            <a:ext cx="8229600" cy="4478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is one of the most commonly used approaches for identifying gene regulatory regions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Two common types:</a:t>
            </a:r>
            <a:endParaRPr/>
          </a:p>
          <a:p>
            <a:pPr marL="97155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Transcription factors</a:t>
            </a:r>
            <a:endParaRPr/>
          </a:p>
          <a:p>
            <a:pPr marL="97155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modifications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for transcription factors</a:t>
            </a:r>
            <a:endParaRPr/>
          </a:p>
        </p:txBody>
      </p:sp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432" y="1417638"/>
            <a:ext cx="6365007" cy="532049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6541439" y="2551547"/>
            <a:ext cx="2393768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Each of these TFs requires a high quality, ChIP-grade anti-body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 antibodies (~60%) are not good enough for ChIP-seq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modifications</a:t>
            </a:r>
            <a:endParaRPr/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7106" y="1417638"/>
            <a:ext cx="7058928" cy="449026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/>
          <p:nvPr/>
        </p:nvSpPr>
        <p:spPr>
          <a:xfrm>
            <a:off x="4553409" y="1521774"/>
            <a:ext cx="2871622" cy="15904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457199" y="5606542"/>
            <a:ext cx="5366129" cy="52632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5823329" y="1876474"/>
            <a:ext cx="3089904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Antibodies can also be made against histone modification </a:t>
            </a:r>
            <a:endParaRPr/>
          </a:p>
        </p:txBody>
      </p:sp>
      <p:cxnSp>
        <p:nvCxnSpPr>
          <p:cNvPr id="143" name="Google Shape;143;p19"/>
          <p:cNvCxnSpPr>
            <a:stCxn id="142" idx="2"/>
          </p:cNvCxnSpPr>
          <p:nvPr/>
        </p:nvCxnSpPr>
        <p:spPr>
          <a:xfrm flipH="1">
            <a:off x="4553381" y="2799804"/>
            <a:ext cx="2814900" cy="1193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9" name="Google Shape;149;p20"/>
          <p:cNvGraphicFramePr/>
          <p:nvPr/>
        </p:nvGraphicFramePr>
        <p:xfrm>
          <a:off x="625222" y="1044574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{B8DCD8AC-A44D-4146-B41F-79325263C1A0}</a:tableStyleId>
              </a:tblPr>
              <a:tblGrid>
                <a:gridCol w="2553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Histone mark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Candidate State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Interpretation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H3K9me2,3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Silenced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Inactive/poised promoter, polycomb repressed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Downregulation of nearby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H3K36me3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Actively transcribed gene bodies.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H4K20me1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activation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H3K4me1,2,3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Promoter of active genes 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promoter/strong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transcription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Switch from transcription initiation to elongation.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0" name="Google Shape;150;p20"/>
          <p:cNvSpPr txBox="1">
            <a:spLocks noGrp="1"/>
          </p:cNvSpPr>
          <p:nvPr>
            <p:ph type="title"/>
          </p:nvPr>
        </p:nvSpPr>
        <p:spPr>
          <a:xfrm>
            <a:off x="466344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mark cheat sheet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6" name="Google Shape;156;p21"/>
          <p:cNvGraphicFramePr/>
          <p:nvPr/>
        </p:nvGraphicFramePr>
        <p:xfrm>
          <a:off x="172963" y="866610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{B8DCD8AC-A44D-4146-B41F-79325263C1A0}</a:tableStyleId>
              </a:tblPr>
              <a:tblGrid>
                <a:gridCol w="2177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5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84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Regulatory Element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Meaning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93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Promoter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DNA Sequence (100-1kb), initial secure binding site for:</a:t>
                      </a:r>
                      <a:endParaRPr/>
                    </a:p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RNA Pol complex</a:t>
                      </a:r>
                      <a:endParaRPr/>
                    </a:p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Transfacs</a:t>
                      </a:r>
                      <a:endParaRPr sz="18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Adjacent regulated gene, defined relative to TSS.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Poised: simultaneous activation/repressive histone mods.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8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Enhancer/Silencer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DNA Seq (50-1.5kb), bound by transfacs </a:t>
                      </a:r>
                      <a:r>
                        <a:rPr lang="en-US" sz="1800" i="1"/>
                        <a:t>(activator / repressor)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Can act on gene up to 1Mb away: DNA folding brings it close to promoter.</a:t>
                      </a:r>
                      <a:endParaRPr sz="1800" i="1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Enhancer: Bound by activator, which interacts with complex initiating transcription.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Silencer: bound by repressor, which interferes with GTF assembly.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8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Insulator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DNA, 300-2kb, Block enhancers from acting on promoters: positioned between enhancer and promoter, form chromatin-loop domains.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8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Polycomb-repressed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Polycomb – group proteins actively remodel chromatin to silence genes.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7" name="Google Shape;157;p21"/>
          <p:cNvSpPr txBox="1"/>
          <p:nvPr/>
        </p:nvSpPr>
        <p:spPr>
          <a:xfrm>
            <a:off x="172963" y="316089"/>
            <a:ext cx="353237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 JARGON CHEAT - SHEET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2320</Words>
  <Application>Microsoft Macintosh PowerPoint</Application>
  <PresentationFormat>On-screen Show (4:3)</PresentationFormat>
  <Paragraphs>345</Paragraphs>
  <Slides>32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Merriweather Sans</vt:lpstr>
      <vt:lpstr>Calibri</vt:lpstr>
      <vt:lpstr>Arial</vt:lpstr>
      <vt:lpstr>Helvetica Neue</vt:lpstr>
      <vt:lpstr>Helvetica Neue Light</vt:lpstr>
      <vt:lpstr>Helvetica</vt:lpstr>
      <vt:lpstr>Office Theme</vt:lpstr>
      <vt:lpstr>PowerPoint Presentation</vt:lpstr>
      <vt:lpstr>Epigenetics/ChiP  in one slide</vt:lpstr>
      <vt:lpstr>How does ChIP-seq work?</vt:lpstr>
      <vt:lpstr>What does ChIP-seq look like?</vt:lpstr>
      <vt:lpstr>Applications of ChIP-seq</vt:lpstr>
      <vt:lpstr>ChIP-seq for transcription factors</vt:lpstr>
      <vt:lpstr>Histone modifications</vt:lpstr>
      <vt:lpstr>Histone mark cheat sheet</vt:lpstr>
      <vt:lpstr>PowerPoint Presentation</vt:lpstr>
      <vt:lpstr>The histone code </vt:lpstr>
      <vt:lpstr>Histone mark cheat sheet</vt:lpstr>
      <vt:lpstr>ChIP-seq experimental considerations</vt:lpstr>
      <vt:lpstr>Shearing</vt:lpstr>
      <vt:lpstr>ChIP-seq technical issues</vt:lpstr>
      <vt:lpstr>Signal / noise</vt:lpstr>
      <vt:lpstr>Signal / noise</vt:lpstr>
      <vt:lpstr>Signal-to-noise</vt:lpstr>
      <vt:lpstr>FRIP</vt:lpstr>
      <vt:lpstr>Library complexity</vt:lpstr>
      <vt:lpstr>Library complexity</vt:lpstr>
      <vt:lpstr>Library complexity</vt:lpstr>
      <vt:lpstr>Nonredundant fraction</vt:lpstr>
      <vt:lpstr>Basic analysis of ChIP-seq</vt:lpstr>
      <vt:lpstr>Visualisation in a genome browser</vt:lpstr>
      <vt:lpstr>Peak calling</vt:lpstr>
      <vt:lpstr>Peak calling challenges </vt:lpstr>
      <vt:lpstr>PowerPoint Presentation</vt:lpstr>
      <vt:lpstr>Motif analysis</vt:lpstr>
      <vt:lpstr>Motif analysis tools</vt:lpstr>
      <vt:lpstr>Motif analysis tools</vt:lpstr>
      <vt:lpstr>Motif analysis tools</vt:lpstr>
      <vt:lpstr>Motif analysis tools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ChIP-seq</dc:title>
  <cp:lastModifiedBy>Microsoft Office User</cp:lastModifiedBy>
  <cp:revision>6</cp:revision>
  <dcterms:modified xsi:type="dcterms:W3CDTF">2020-12-15T15:50:18Z</dcterms:modified>
</cp:coreProperties>
</file>